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9" r:id="rId14"/>
    <p:sldId id="290" r:id="rId15"/>
    <p:sldId id="291" r:id="rId16"/>
    <p:sldId id="295" r:id="rId17"/>
    <p:sldId id="296" r:id="rId18"/>
    <p:sldId id="297" r:id="rId19"/>
    <p:sldId id="304" r:id="rId20"/>
    <p:sldId id="305" r:id="rId21"/>
    <p:sldId id="306" r:id="rId22"/>
    <p:sldId id="307" r:id="rId23"/>
    <p:sldId id="308" r:id="rId24"/>
    <p:sldId id="309" r:id="rId25"/>
    <p:sldId id="347" r:id="rId26"/>
    <p:sldId id="348" r:id="rId27"/>
    <p:sldId id="349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7" r:id="rId41"/>
    <p:sldId id="338" r:id="rId42"/>
    <p:sldId id="339" r:id="rId43"/>
    <p:sldId id="340" r:id="rId44"/>
    <p:sldId id="341" r:id="rId45"/>
    <p:sldId id="342" r:id="rId46"/>
    <p:sldId id="346" r:id="rId47"/>
    <p:sldId id="256" r:id="rId48"/>
    <p:sldId id="257" r:id="rId49"/>
    <p:sldId id="258" r:id="rId50"/>
    <p:sldId id="259" r:id="rId51"/>
    <p:sldId id="260" r:id="rId52"/>
    <p:sldId id="261" r:id="rId53"/>
    <p:sldId id="265" r:id="rId54"/>
    <p:sldId id="266" r:id="rId55"/>
    <p:sldId id="267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92" r:id="rId69"/>
    <p:sldId id="293" r:id="rId70"/>
    <p:sldId id="294" r:id="rId71"/>
    <p:sldId id="298" r:id="rId72"/>
    <p:sldId id="299" r:id="rId73"/>
    <p:sldId id="300" r:id="rId74"/>
    <p:sldId id="301" r:id="rId75"/>
    <p:sldId id="302" r:id="rId76"/>
    <p:sldId id="303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31" r:id="rId87"/>
    <p:sldId id="332" r:id="rId88"/>
    <p:sldId id="333" r:id="rId89"/>
    <p:sldId id="334" r:id="rId90"/>
    <p:sldId id="335" r:id="rId91"/>
    <p:sldId id="336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41A-6009-7F0A-12DC-CAFF30EB8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2035F-1A7C-931A-C585-6CD6A4507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0A194-9256-A5B3-BFFF-8D372588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D1B2-700D-C5A1-0180-8E1FAAC9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20E5-3E92-13E0-9B52-C10C2685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D4E-608B-197C-325F-CF8D897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110BA-387A-B74B-EFB7-FCFBB4701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0231E-D917-7EDC-0B32-BBEB3B27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67B7D-D8A2-007C-48D0-7CB73D8C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93B2B-F467-976F-A945-1CE01BDB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4250F-F63D-F88B-0DB3-96D80BF9A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97512-FD60-66C4-6F8B-C6A0EB63B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1B0E-395A-9F63-C5FB-CCAF5446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D566D-4E94-72AF-206A-7AE1B7D8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B980-2B0A-18DC-43C8-30B31997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5B3-3933-E9AE-EC15-A57D03F6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981D-12B0-1000-212C-C0C0D98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E53F-4FFC-87DD-7C79-C1A5373F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F0A3-4409-C04A-53EB-10696BB8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DFA7-9B27-415B-56FA-5C5E764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3933-827A-D387-198E-EF1ABA88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DEF0-2E64-5450-BF45-F262F249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08B4-B407-0475-38BE-101838F1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1EDD-C594-A8E6-B072-C1454DF3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275B-24B1-3D63-F0D5-18BC3A0F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7E46-5F3D-DB5B-0C19-CECF787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BD0D-4ECC-56EC-C9A4-69C350B97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F8766-2DA5-AB4E-A36F-C49C759A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6839E-EAF9-9E87-E9A4-83CA3BD0B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F3801-F446-7C32-422C-EAA5379A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ED0B8-6B23-D97A-4202-0D05EA9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9703-E764-ED45-FD3E-C6F06F7C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AD02-8EB2-BCA7-F89E-E344740F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0E30-4A02-80C2-4775-DB5DFFD00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A35C1-C8F2-FBCD-8B8A-9AB3F5525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62384-E0F0-CEED-A4E5-47E749B2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978BB-508B-6FF8-8140-23F9BF82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B28E3-D026-7A08-0292-720C77F2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FB3E3-460B-3547-27E5-BAEA44E7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877C-810C-B0FE-F25D-ED6D611D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35AFD-85BE-FAA5-943A-98002128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A5D99-2E9B-85EF-26A0-CAC028B7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81EC5-0603-3C3E-0296-D8493E0A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7A4D2-4449-963A-38D3-5AF1E4FB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56969-28F1-6647-D4E6-D7A35CC8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1DEE-31F8-10C7-41E8-70173A78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C36-6E7E-21B5-BA6F-69241BD0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28C2-A3ED-A844-E858-59FDF9DF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370D-3545-D01B-4DB4-FED48FF06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9691-CBD6-D009-A525-7793D19D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51C34-C07E-2F1A-ABE6-948FAE14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BF5F-8EFA-2A9A-D28E-A93C7B8C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6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3FB3-71A0-3237-A959-5DCD3CE9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7C9E-97D5-BFF2-CF81-E3B383D0D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367E-DB5D-6508-6309-F3D1BF447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77F1-3175-DD53-C851-86A02B8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4816-E298-E904-2BD7-F71B83C0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8575-6C69-26B7-1CBD-F3B1EBBF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87B52-CFA6-13D6-1177-11F862E0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066FE-A542-23E4-E02B-4BC001CC4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55C8-7430-D167-DAEC-A44D066D6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DC6E8-91DC-EA10-FEDF-A3512DE5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211D-5CEB-E193-079B-A19221763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5C4-5D67-9FE7-07AC-62296082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363EF-C15A-C212-D2F6-5CB29D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37"/>
          <a:stretch/>
        </p:blipFill>
        <p:spPr>
          <a:xfrm>
            <a:off x="10226" y="3703639"/>
            <a:ext cx="3215524" cy="3154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1650F-C70B-4E5E-6188-2646C2263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257"/>
          <a:stretch/>
        </p:blipFill>
        <p:spPr>
          <a:xfrm>
            <a:off x="3329289" y="3703641"/>
            <a:ext cx="2678789" cy="315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984A4-B93A-A497-835E-59039060C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499"/>
          <a:stretch/>
        </p:blipFill>
        <p:spPr>
          <a:xfrm>
            <a:off x="6136472" y="3703639"/>
            <a:ext cx="3227721" cy="31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86B4-5760-35FC-3162-5AE2EEF5B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208"/>
          <a:stretch/>
        </p:blipFill>
        <p:spPr>
          <a:xfrm>
            <a:off x="9467167" y="3703639"/>
            <a:ext cx="2724833" cy="31543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5CAB6-2325-7062-85FC-10F7AB529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78706"/>
              </p:ext>
            </p:extLst>
          </p:nvPr>
        </p:nvGraphicFramePr>
        <p:xfrm>
          <a:off x="76781" y="1058946"/>
          <a:ext cx="11936064" cy="1706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14254767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41948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3009780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049465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41417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94218345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045633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481472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396758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9132433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51467611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80717994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974335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4836673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25353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9211994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501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88933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034616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69866283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575449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66274852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09076999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450225847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4F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Age of </a:t>
                      </a:r>
                      <a:r>
                        <a:rPr lang="en-US" sz="800" b="1" dirty="0" err="1">
                          <a:effectLst/>
                        </a:rPr>
                        <a:t>oneset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Sizure</a:t>
                      </a:r>
                      <a:r>
                        <a:rPr lang="en-US" sz="800" b="1" dirty="0">
                          <a:effectLst/>
                        </a:rPr>
                        <a:t>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Lesion_info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Lesion_info_en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EEG_findings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77569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67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'GTCE'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55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900" b="0" dirty="0">
                          <a:effectLst/>
                          <a:latin typeface="Arial" panose="020B0604020202020204" pitchFamily="34" charset="0"/>
                        </a:rPr>
                        <a:t>2 מוקדי המוסידרין באונה אוקסיפיטאלית ופריאטאלית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2 centers in the oxypital and paraphytalic lobe on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LO,LP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7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53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8CC-B842-96FB-F036-594846AB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72E70-24F2-EF10-C0CF-C5AE85CD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0" r="9020"/>
          <a:stretch/>
        </p:blipFill>
        <p:spPr>
          <a:xfrm>
            <a:off x="2" y="3597844"/>
            <a:ext cx="3279109" cy="3197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4C1C0-CC74-64DB-00AC-F7215F4E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279112" y="3597843"/>
            <a:ext cx="2715280" cy="3197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DB54D-859E-4EA6-AC1F-907C4B3B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0" r="9020"/>
          <a:stretch/>
        </p:blipFill>
        <p:spPr>
          <a:xfrm>
            <a:off x="6096000" y="3594138"/>
            <a:ext cx="3279110" cy="319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C283-0945-4474-0786-4E1986057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375110" y="3594137"/>
            <a:ext cx="2715281" cy="31973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5DD7FF-2E91-7AFF-C3B1-2D20B809F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79416"/>
              </p:ext>
            </p:extLst>
          </p:nvPr>
        </p:nvGraphicFramePr>
        <p:xfrm>
          <a:off x="83767" y="1037792"/>
          <a:ext cx="12006624" cy="2144998"/>
        </p:xfrm>
        <a:graphic>
          <a:graphicData uri="http://schemas.openxmlformats.org/drawingml/2006/table">
            <a:tbl>
              <a:tblPr/>
              <a:tblGrid>
                <a:gridCol w="500276">
                  <a:extLst>
                    <a:ext uri="{9D8B030D-6E8A-4147-A177-3AD203B41FA5}">
                      <a16:colId xmlns:a16="http://schemas.microsoft.com/office/drawing/2014/main" val="2964466287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48744541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3950743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6168889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7009077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5705656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1322069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066613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79250396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7944340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09134315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074434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1850667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80867363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791579066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412723399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56908630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20296892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17124037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91796590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7738595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19338084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4627691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600679704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81094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'interictal spikes Rt temporal Lt.occiptal'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lamictal, 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רושם להיפוקמפוס קטן יותר 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Impression is smaller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התקף ממקור צנטרוטמפורלי מימין, פעילות אינטראיקטלית והאטה אינטרמיננטית וטמפורלית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26.04.2018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1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06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15E7-C7B3-7341-054E-728C40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EB6DD-B2BD-6925-C43A-CAA18FB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379F-2B1C-9405-3A03-0BDCF728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079A7-8963-ABD0-1AB7-50FA1207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431D-DC0C-9FBB-3483-588F032F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892A-F28E-2C02-4F40-68B8DAE8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020"/>
          <a:stretch/>
        </p:blipFill>
        <p:spPr>
          <a:xfrm>
            <a:off x="58166" y="3727403"/>
            <a:ext cx="3203404" cy="3130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8A917-893D-A6F4-FAC3-D30622ED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337099" y="3727403"/>
            <a:ext cx="2658608" cy="3130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5ABC7-D1E3-33D8-DB45-9051CB787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020"/>
          <a:stretch/>
        </p:blipFill>
        <p:spPr>
          <a:xfrm>
            <a:off x="6071236" y="3727403"/>
            <a:ext cx="3203404" cy="313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CABFD-ED99-A480-2D9E-0D57BC6E0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23204" y="3727403"/>
            <a:ext cx="2658607" cy="3130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64FE6F-CEA9-203E-B699-4A96A0E2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20421"/>
              </p:ext>
            </p:extLst>
          </p:nvPr>
        </p:nvGraphicFramePr>
        <p:xfrm>
          <a:off x="132623" y="1082040"/>
          <a:ext cx="11949192" cy="2428155"/>
        </p:xfrm>
        <a:graphic>
          <a:graphicData uri="http://schemas.openxmlformats.org/drawingml/2006/table">
            <a:tbl>
              <a:tblPr/>
              <a:tblGrid>
                <a:gridCol w="497883">
                  <a:extLst>
                    <a:ext uri="{9D8B030D-6E8A-4147-A177-3AD203B41FA5}">
                      <a16:colId xmlns:a16="http://schemas.microsoft.com/office/drawing/2014/main" val="9609399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3748819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1077663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930043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8584255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81963468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04466854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66492961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472456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022258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228933262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7969396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7693562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57334164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7323173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0316106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988383440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25354553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911031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9935315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9407274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80328701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67226678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76325429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46742"/>
                  </a:ext>
                </a:extLst>
              </a:tr>
              <a:tr h="16966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Letf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'absence'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Tegretol',Keppra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dirty="0">
                          <a:effectLst/>
                          <a:latin typeface="Arial" panose="020B0604020202020204" pitchFamily="34" charset="0"/>
                        </a:rPr>
                        <a:t>אוטם לקונארי ישן בגרעיני הבסיס משמאל, שינויים בלתי ספציפיים בחומר לבן עמוק פרונטלית משמאל </a:t>
                      </a:r>
                      <a:r>
                        <a:rPr lang="en-US" sz="700" b="0" dirty="0">
                          <a:effectLst/>
                          <a:latin typeface="Arial" panose="020B0604020202020204" pitchFamily="34" charset="0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Incorporants</a:t>
                      </a:r>
                      <a:r>
                        <a:rPr lang="en-US" sz="700" dirty="0">
                          <a:effectLst/>
                        </a:rPr>
                        <a:t> for old </a:t>
                      </a:r>
                      <a:r>
                        <a:rPr lang="en-US" sz="700" dirty="0" err="1">
                          <a:effectLst/>
                        </a:rPr>
                        <a:t>Conseries</a:t>
                      </a:r>
                      <a:r>
                        <a:rPr lang="en-US" sz="700" dirty="0">
                          <a:effectLst/>
                        </a:rPr>
                        <a:t> in the base nuclei on the left, specific changes in deep -frontal white material on the left of </a:t>
                      </a:r>
                      <a:r>
                        <a:rPr lang="en-US" sz="700" dirty="0" err="1">
                          <a:effectLst/>
                        </a:rPr>
                        <a:t>Fronal</a:t>
                      </a:r>
                      <a:r>
                        <a:rPr lang="en-US" sz="700" dirty="0">
                          <a:effectLst/>
                        </a:rPr>
                        <a:t>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Letf frontal-temporal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8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04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4F66-1CFC-8CB8-6989-00715CFA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5825-821C-C023-1121-7D8D3BEF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13F-92E6-BF37-717C-6B810101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1C6B-BD56-01D7-05A4-E7FE8D13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94C5-09A6-0289-AFF9-61EA84DF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97955-BF32-1BC0-B871-770211C2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5" r="8499"/>
          <a:stretch/>
        </p:blipFill>
        <p:spPr>
          <a:xfrm>
            <a:off x="0" y="3628616"/>
            <a:ext cx="3364433" cy="3229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D864B-7E60-735E-6D59-E0CE35B0C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0" r="15953"/>
          <a:stretch/>
        </p:blipFill>
        <p:spPr>
          <a:xfrm>
            <a:off x="3351592" y="3628616"/>
            <a:ext cx="2720023" cy="322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7566F-7E3C-9152-D200-03EFE6220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r="8499"/>
          <a:stretch/>
        </p:blipFill>
        <p:spPr>
          <a:xfrm>
            <a:off x="6071615" y="3628616"/>
            <a:ext cx="3364434" cy="322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97346-02DC-90F6-D6BC-7CD54311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0" r="15953"/>
          <a:stretch/>
        </p:blipFill>
        <p:spPr>
          <a:xfrm>
            <a:off x="9436049" y="3628616"/>
            <a:ext cx="2720022" cy="322938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B322E6-9286-C887-8BF3-4B92724F3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29410"/>
              </p:ext>
            </p:extLst>
          </p:nvPr>
        </p:nvGraphicFramePr>
        <p:xfrm>
          <a:off x="103583" y="1191083"/>
          <a:ext cx="11936064" cy="2087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28889114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673496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9511589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305151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198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1269911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8952281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48173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6700327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37761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44000318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918773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039133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4492115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2364867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1774341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505023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30284177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03403243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13675056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64890323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238681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6392986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4224171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5583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seizures with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 ,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Perampanel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סכיזאנצפלי הטרוטרופיה פריאטלי אחורי מימין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Screenpropy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Heterutopia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Rear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Heteratopia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paraital right slow. Frontal temporal left slow. Generalized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 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3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0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830-E6ED-C62B-23F9-D84CD50B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CC163-D643-541A-B664-51028950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2EDE-266C-D9DB-AD4A-791731C0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A25CE-4FF0-5BA5-37FB-F4EEEB3B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329B-8480-86E1-5637-E1DD306C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16A3E-F17B-3222-DD46-B633B65CE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1" r="8325"/>
          <a:stretch/>
        </p:blipFill>
        <p:spPr>
          <a:xfrm>
            <a:off x="0" y="3643641"/>
            <a:ext cx="3326405" cy="321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B680E-B793-772B-DDA2-0BA155BE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9" r="16126"/>
          <a:stretch/>
        </p:blipFill>
        <p:spPr>
          <a:xfrm>
            <a:off x="3322553" y="3643641"/>
            <a:ext cx="2722282" cy="321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E8505-067E-435C-A8C5-AB05E2F4D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1" r="8325"/>
          <a:stretch/>
        </p:blipFill>
        <p:spPr>
          <a:xfrm>
            <a:off x="6096000" y="3643640"/>
            <a:ext cx="3326405" cy="3214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A0B00-DCF0-E47C-B498-E1ECB8BBE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9" r="16126"/>
          <a:stretch/>
        </p:blipFill>
        <p:spPr>
          <a:xfrm>
            <a:off x="9422405" y="3643641"/>
            <a:ext cx="2722282" cy="321435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5702-12D8-759F-0594-75DAE1178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6586"/>
              </p:ext>
            </p:extLst>
          </p:nvPr>
        </p:nvGraphicFramePr>
        <p:xfrm>
          <a:off x="89580" y="1170036"/>
          <a:ext cx="12012840" cy="2144998"/>
        </p:xfrm>
        <a:graphic>
          <a:graphicData uri="http://schemas.openxmlformats.org/drawingml/2006/table">
            <a:tbl>
              <a:tblPr/>
              <a:tblGrid>
                <a:gridCol w="500535">
                  <a:extLst>
                    <a:ext uri="{9D8B030D-6E8A-4147-A177-3AD203B41FA5}">
                      <a16:colId xmlns:a16="http://schemas.microsoft.com/office/drawing/2014/main" val="648815872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91501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6282289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60367626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019699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09840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412262657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5702701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94893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72976144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35200535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0379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021497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323022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32243367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039187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3731578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9718414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461800184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08619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23046626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648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15251916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82872127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1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78277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'Multi focal epilepsy possible left frontal'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'Aura with out of focus experience (temporal?); then lefty hand dystonic. Then 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Briviact ' 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Gabapentin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בסיס פרונטלי משמאל איזור מלציה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frontal base to the left of the Malmation area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 (and left)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5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25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41BF-0DF8-0D21-CFDD-49B75EB3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3C0B0-080E-0366-B3E7-61E19B1C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EDC3-0830-6549-5918-5697F82A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CCD3B-728E-63D7-FA45-E38A8416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1E29-898A-73CD-4D77-3D621CD0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AD664-102D-D3D5-B332-8DF3ED5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BAE4-9310-FBE9-7375-A15E9D6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D90E0-3489-2556-88C1-248B36D1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195"/>
          <a:stretch/>
        </p:blipFill>
        <p:spPr>
          <a:xfrm>
            <a:off x="91417" y="3671398"/>
            <a:ext cx="3231136" cy="3186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FF802-2E11-531A-540D-11D15029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606"/>
          <a:stretch/>
        </p:blipFill>
        <p:spPr>
          <a:xfrm>
            <a:off x="3415111" y="3671398"/>
            <a:ext cx="2691382" cy="318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E30FA-8701-8193-D090-F63B4DA87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195"/>
          <a:stretch/>
        </p:blipFill>
        <p:spPr>
          <a:xfrm>
            <a:off x="6199051" y="3671398"/>
            <a:ext cx="3231136" cy="3186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C0515-323D-530B-2BC2-7E338C0B5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4" r="15606"/>
          <a:stretch/>
        </p:blipFill>
        <p:spPr>
          <a:xfrm>
            <a:off x="9470416" y="3671398"/>
            <a:ext cx="2691381" cy="31866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7F88B-1138-B101-EA0D-3D7136EA0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18427"/>
              </p:ext>
            </p:extLst>
          </p:nvPr>
        </p:nvGraphicFramePr>
        <p:xfrm>
          <a:off x="91417" y="1177962"/>
          <a:ext cx="11970288" cy="2251038"/>
        </p:xfrm>
        <a:graphic>
          <a:graphicData uri="http://schemas.openxmlformats.org/drawingml/2006/table">
            <a:tbl>
              <a:tblPr/>
              <a:tblGrid>
                <a:gridCol w="498762">
                  <a:extLst>
                    <a:ext uri="{9D8B030D-6E8A-4147-A177-3AD203B41FA5}">
                      <a16:colId xmlns:a16="http://schemas.microsoft.com/office/drawing/2014/main" val="781083694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10006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134983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90793335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68360506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17691523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25760054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2084263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5029340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69872574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3915045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40807600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8130485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5406207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03064476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594948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0098858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9573462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6688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7051121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3093595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172203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708799068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44731627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5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262506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Suspected focal epilepsy­for investigation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ESTROFEM LORIVAN/Lorazepam HYDROCORTISONE DUPHASTON SYNTHROID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המוסידרין זעיר אוקסיפיטאלי משמאל. חשיבות בספק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focus of an oxypital cedarine is on the left. Importance in doubt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6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6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34D6-25F0-E367-ED40-66FA26D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B7D8D-0322-1385-705F-A765FE12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7165-DBEC-A787-3704-2B8A565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46510-6DDC-43A9-CC5D-46E7C8CC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9103-038E-BBDA-FB5E-A6814569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A00BE-2823-7D68-7964-3180A1664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9" r="9020"/>
          <a:stretch/>
        </p:blipFill>
        <p:spPr>
          <a:xfrm>
            <a:off x="49114" y="3650621"/>
            <a:ext cx="3274529" cy="320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2E9E-01D0-860A-F985-4BA260CA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6" r="15780"/>
          <a:stretch/>
        </p:blipFill>
        <p:spPr>
          <a:xfrm>
            <a:off x="3319734" y="3650618"/>
            <a:ext cx="2716372" cy="3207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26EE1-C85C-1746-3EA7-1DC799300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9" r="9020"/>
          <a:stretch/>
        </p:blipFill>
        <p:spPr>
          <a:xfrm>
            <a:off x="6155896" y="3650617"/>
            <a:ext cx="3274529" cy="3207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6B163-776A-3705-089D-66F38C973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780"/>
          <a:stretch/>
        </p:blipFill>
        <p:spPr>
          <a:xfrm>
            <a:off x="9475629" y="3650616"/>
            <a:ext cx="2716371" cy="32073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6A2C5C-25E2-1D6B-4B25-2960AB41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5438"/>
              </p:ext>
            </p:extLst>
          </p:nvPr>
        </p:nvGraphicFramePr>
        <p:xfrm>
          <a:off x="96684" y="1392812"/>
          <a:ext cx="11998632" cy="1596358"/>
        </p:xfrm>
        <a:graphic>
          <a:graphicData uri="http://schemas.openxmlformats.org/drawingml/2006/table">
            <a:tbl>
              <a:tblPr/>
              <a:tblGrid>
                <a:gridCol w="499943">
                  <a:extLst>
                    <a:ext uri="{9D8B030D-6E8A-4147-A177-3AD203B41FA5}">
                      <a16:colId xmlns:a16="http://schemas.microsoft.com/office/drawing/2014/main" val="1864304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6761973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38379788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071152360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6266654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2972006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538649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263710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869223496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9986836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1255736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87040273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60712648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377849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9753341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64743878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53933450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1841690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41609112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5560202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92721495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93046053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79291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00977623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2120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'Rt. Upper limb and mouth with secondary generalization'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, 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ציסטה בהיפוקמפוס. היפוקמפוס ימני דיספלסטי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 cyst. Hypec and Dysplastic Hypacamos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LH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2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19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755C-27A4-F03A-CA04-BC526746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D309E-D327-E472-020E-79F8DCF0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3FAD-DDCA-CA3B-37C9-17A939B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417D-D6E7-0498-76A6-773D6512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1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3FAF-83B9-E797-C15E-E461652E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367AB-04A0-1CDD-6C2A-49DD8B1D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020"/>
          <a:stretch/>
        </p:blipFill>
        <p:spPr>
          <a:xfrm>
            <a:off x="0" y="3632312"/>
            <a:ext cx="3278250" cy="3225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3D33A-7976-F6A5-C0CE-0759DA53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432"/>
          <a:stretch/>
        </p:blipFill>
        <p:spPr>
          <a:xfrm>
            <a:off x="3334186" y="3632315"/>
            <a:ext cx="2761813" cy="3225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BA8A9-76F7-38CB-3162-76C7DDE4D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020"/>
          <a:stretch/>
        </p:blipFill>
        <p:spPr>
          <a:xfrm>
            <a:off x="6151936" y="3632311"/>
            <a:ext cx="3278250" cy="3225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4C810-3046-6749-65FE-690DA2CD6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432"/>
          <a:stretch/>
        </p:blipFill>
        <p:spPr>
          <a:xfrm>
            <a:off x="9430186" y="3632314"/>
            <a:ext cx="2761813" cy="32256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2E6257-A939-5E25-D0DE-9CFFCDF15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5900"/>
              </p:ext>
            </p:extLst>
          </p:nvPr>
        </p:nvGraphicFramePr>
        <p:xfrm>
          <a:off x="83763" y="1286131"/>
          <a:ext cx="12033792" cy="1839558"/>
        </p:xfrm>
        <a:graphic>
          <a:graphicData uri="http://schemas.openxmlformats.org/drawingml/2006/table">
            <a:tbl>
              <a:tblPr/>
              <a:tblGrid>
                <a:gridCol w="501408">
                  <a:extLst>
                    <a:ext uri="{9D8B030D-6E8A-4147-A177-3AD203B41FA5}">
                      <a16:colId xmlns:a16="http://schemas.microsoft.com/office/drawing/2014/main" val="288078121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08358103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3169181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8032357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34216460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3379678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062746609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5162983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74590455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14758325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9551341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8129141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854056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90272122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749980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9600731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969394746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288201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561488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9327457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7797416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0037029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29060443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755403291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1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8771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epieleptic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T5'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Keppra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שינויים פוסט ניתוח להסרת קוורנומה פריאטלית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Changes Surgery to Removal Periatlite Quranoma to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29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46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01AE-DE01-8CE6-4B4B-E8E6E335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E3E8E-361B-0080-4E3C-2D9E39AC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E1A7-DDD8-C63D-CC1F-E0B771E7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1C1B-8081-0BB7-59BD-79FCBA88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4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4BB2-E4E1-2789-030D-3BA57BC4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08320-542A-B63A-68CC-8A4865DB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758C-1537-EACF-2CA7-A96A961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EC35F-7292-9AFC-85CC-DD25C2BC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716"/>
          <a:stretch/>
        </p:blipFill>
        <p:spPr>
          <a:xfrm>
            <a:off x="104702" y="3662272"/>
            <a:ext cx="3232974" cy="3195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43B10-9AF6-1904-D0D0-F4B67AFD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434431" y="3662272"/>
            <a:ext cx="2713919" cy="3195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D4518-C416-90A7-43FA-AAE1AD6EA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716"/>
          <a:stretch/>
        </p:blipFill>
        <p:spPr>
          <a:xfrm>
            <a:off x="6196728" y="3662272"/>
            <a:ext cx="3232974" cy="31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E4483-C3F1-FB24-6390-065FF559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78080" y="3662273"/>
            <a:ext cx="2713920" cy="31957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760AD7-B499-7ADC-B2BA-280A9EC59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12316"/>
              </p:ext>
            </p:extLst>
          </p:nvPr>
        </p:nvGraphicFramePr>
        <p:xfrm>
          <a:off x="104702" y="1274442"/>
          <a:ext cx="11984928" cy="1954818"/>
        </p:xfrm>
        <a:graphic>
          <a:graphicData uri="http://schemas.openxmlformats.org/drawingml/2006/table">
            <a:tbl>
              <a:tblPr/>
              <a:tblGrid>
                <a:gridCol w="499372">
                  <a:extLst>
                    <a:ext uri="{9D8B030D-6E8A-4147-A177-3AD203B41FA5}">
                      <a16:colId xmlns:a16="http://schemas.microsoft.com/office/drawing/2014/main" val="765084345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427978707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28311282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49754161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952881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1320143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31584691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183977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099159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24955380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342648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11920696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3671933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1023794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23322557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0478116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15139703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6276929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8891465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0182910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607153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75749892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8288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687301889"/>
                    </a:ext>
                  </a:extLst>
                </a:gridCol>
              </a:tblGrid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7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4478"/>
                  </a:ext>
                </a:extLst>
              </a:tr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Epilepsy(345.1) ' Left Frontal Cavernoma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 impaired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awereness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Focal epilepsy with bilateral tonic'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8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61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1CFD-3022-AE06-C207-F279F669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6E954-EA08-ED20-EF66-6A285416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A2C5-F1EA-8D4B-1681-D0416883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4F05B-5711-7CE7-CF57-8599DEA1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1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6EBF-932D-069E-AD4E-1D1AB0B5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4C962-637C-F7C5-1A59-BB6EB0F6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8847"/>
          <a:stretch/>
        </p:blipFill>
        <p:spPr>
          <a:xfrm>
            <a:off x="76784" y="3646971"/>
            <a:ext cx="3270805" cy="3211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F4A41-5AE8-231F-DBA9-71B8AB3C5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6127"/>
          <a:stretch/>
        </p:blipFill>
        <p:spPr>
          <a:xfrm>
            <a:off x="3347589" y="3646967"/>
            <a:ext cx="2726913" cy="32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613EF-2651-37AD-5E9F-1F1E797B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847"/>
          <a:stretch/>
        </p:blipFill>
        <p:spPr>
          <a:xfrm>
            <a:off x="6117499" y="3646968"/>
            <a:ext cx="3270805" cy="321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3F230-D249-9EC4-FBAC-29CC0DC62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4" r="16127"/>
          <a:stretch/>
        </p:blipFill>
        <p:spPr>
          <a:xfrm>
            <a:off x="9388304" y="3646971"/>
            <a:ext cx="2726913" cy="321102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5F0DAF-5A9F-0D21-7224-E79EA21E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6075"/>
              </p:ext>
            </p:extLst>
          </p:nvPr>
        </p:nvGraphicFramePr>
        <p:xfrm>
          <a:off x="155892" y="1131677"/>
          <a:ext cx="11880216" cy="2225040"/>
        </p:xfrm>
        <a:graphic>
          <a:graphicData uri="http://schemas.openxmlformats.org/drawingml/2006/table">
            <a:tbl>
              <a:tblPr/>
              <a:tblGrid>
                <a:gridCol w="495009">
                  <a:extLst>
                    <a:ext uri="{9D8B030D-6E8A-4147-A177-3AD203B41FA5}">
                      <a16:colId xmlns:a16="http://schemas.microsoft.com/office/drawing/2014/main" val="49087997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684097749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1097474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17599477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890307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82802650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68178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2485963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6917830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999902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264799436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3017579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93064068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4122412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4381979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8915951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785239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8778384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302420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1712978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09040879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9501999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78814482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0248343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43722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Frontal Cavernoma 1/week'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'Vimpat 50mg*2'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מיקרואנגיופתיים –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vessel disease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ככל הנראה חלקם קורטיקלים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Microngi -Vessese Disease Microng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פעילות אפילפטית אינטראיקטלית עם הדגשה פרונטלית עם הדגשה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31.05.2018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1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81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BEC7-BD84-428C-127C-DE824A25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408C0-204F-6F65-2DC4-5BB883A0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4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4A5F-4B66-99FD-D4CC-16BF5F89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355FC-FF81-9F88-63D6-8CCC65D1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5F71-1240-63F2-3E9A-59FFB67A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5AB33-F423-C752-D8C9-74DA800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0" y="3669058"/>
            <a:ext cx="3240906" cy="318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1E97B-2065-D6FE-912E-B997D265D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6301"/>
          <a:stretch/>
        </p:blipFill>
        <p:spPr>
          <a:xfrm>
            <a:off x="3321885" y="3669057"/>
            <a:ext cx="2685957" cy="318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91818-758A-074C-3DC9-EA3BD4309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7977"/>
          <a:stretch/>
        </p:blipFill>
        <p:spPr>
          <a:xfrm>
            <a:off x="6096000" y="3669058"/>
            <a:ext cx="3307501" cy="3188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99147-ECC5-F424-288E-602BD63B7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6301"/>
          <a:stretch/>
        </p:blipFill>
        <p:spPr>
          <a:xfrm>
            <a:off x="9491659" y="3669058"/>
            <a:ext cx="2685957" cy="318894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400D57-F885-1FD3-1272-3E735665D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56704"/>
              </p:ext>
            </p:extLst>
          </p:nvPr>
        </p:nvGraphicFramePr>
        <p:xfrm>
          <a:off x="131460" y="1043337"/>
          <a:ext cx="11929080" cy="2145605"/>
        </p:xfrm>
        <a:graphic>
          <a:graphicData uri="http://schemas.openxmlformats.org/drawingml/2006/table">
            <a:tbl>
              <a:tblPr/>
              <a:tblGrid>
                <a:gridCol w="497045">
                  <a:extLst>
                    <a:ext uri="{9D8B030D-6E8A-4147-A177-3AD203B41FA5}">
                      <a16:colId xmlns:a16="http://schemas.microsoft.com/office/drawing/2014/main" val="4074567921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0818720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03600881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84947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703481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5324890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46414455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935484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853581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04772101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4695713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848188630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9118692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2873539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88236475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35323907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59414179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3017426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3822295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60864838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26638091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338342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194879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49767730"/>
                    </a:ext>
                  </a:extLst>
                </a:gridCol>
              </a:tblGrid>
              <a:tr h="9721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2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85001"/>
                  </a:ext>
                </a:extLst>
              </a:tr>
              <a:tr h="10333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JME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'Lamictal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תהליך טמפוראלי מימין מסוייד בקוטר כ-1 ס"מ סמוך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OCCIPITAL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SULCUS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קוורנומה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right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Temortal</a:t>
                      </a:r>
                      <a:r>
                        <a:rPr lang="en-US" sz="700" dirty="0">
                          <a:effectLst/>
                        </a:rPr>
                        <a:t> process to the right of 1 cm in diameter near the OCCPIPITAL TEMPORAL SULCUS-</a:t>
                      </a:r>
                      <a:r>
                        <a:rPr lang="en-US" sz="700" dirty="0" err="1">
                          <a:effectLst/>
                        </a:rPr>
                        <a:t>Quranoma</a:t>
                      </a:r>
                      <a:r>
                        <a:rPr lang="en-US" sz="700" dirty="0">
                          <a:effectLst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generalized. Frontal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4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77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B745-211B-7E4B-155B-73BC3732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27874-DD5B-0D56-0FCA-34B01768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DB14-3093-C33F-7930-85DBCFF3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E298F-1DBA-701F-126C-3BED85C0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F4A2-C637-9EE5-9BC2-EAB57E64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B9A5-6799-04F0-5F7F-A71962D6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2" r="8847"/>
          <a:stretch/>
        </p:blipFill>
        <p:spPr>
          <a:xfrm>
            <a:off x="81435" y="3708417"/>
            <a:ext cx="3215524" cy="3149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0BF35-1787-F254-2BDB-29B58E1E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7" r="15605"/>
          <a:stretch/>
        </p:blipFill>
        <p:spPr>
          <a:xfrm>
            <a:off x="3422601" y="3709985"/>
            <a:ext cx="2673399" cy="314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BDC04-AF99-EDC5-8D0E-07F311EC8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2" r="8847"/>
          <a:stretch/>
        </p:blipFill>
        <p:spPr>
          <a:xfrm>
            <a:off x="6177873" y="3709982"/>
            <a:ext cx="3213923" cy="3148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F2963-CE01-BDF1-D2D0-24054BA1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606"/>
          <a:stretch/>
        </p:blipFill>
        <p:spPr>
          <a:xfrm>
            <a:off x="9437166" y="3709984"/>
            <a:ext cx="2673399" cy="314801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F93D2C-843B-98EF-3C43-4209A213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28056"/>
              </p:ext>
            </p:extLst>
          </p:nvPr>
        </p:nvGraphicFramePr>
        <p:xfrm>
          <a:off x="139615" y="994994"/>
          <a:ext cx="11970960" cy="2240280"/>
        </p:xfrm>
        <a:graphic>
          <a:graphicData uri="http://schemas.openxmlformats.org/drawingml/2006/table">
            <a:tbl>
              <a:tblPr/>
              <a:tblGrid>
                <a:gridCol w="498790">
                  <a:extLst>
                    <a:ext uri="{9D8B030D-6E8A-4147-A177-3AD203B41FA5}">
                      <a16:colId xmlns:a16="http://schemas.microsoft.com/office/drawing/2014/main" val="80144951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2170967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3618168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2234825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4570171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8207965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2902293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8494706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43338732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044358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74985007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3690673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8679539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1266134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13759740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1074398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6871514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650687297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744910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29892936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281639913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08223958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565196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3686115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1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89455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'Seizure(7803)'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'אפילפסיה קשה מגיל ילדות (4)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lode epilepsy with nocturnal complex partial seizures'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'Tegretol 400mg 2/D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750mg 1/D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קורטיקלית משמאל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precentral gyrus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חוסר סדירות ככל הנראה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focal cortical dysplasia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מתמשך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INFERIOR FRONTAL LEFT GYRUS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>
                          <a:effectLst/>
                        </a:rPr>
                        <a:t>Cortical on the left precentral gyrus irregularity probably Focal Cortical Dysplasia continues to Inferior Frontal Left Gyrus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2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0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B834-27DA-E27E-6E22-C2F5CA26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C858-7E70-AD59-067E-8D8FF696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95"/>
          <a:stretch/>
        </p:blipFill>
        <p:spPr>
          <a:xfrm>
            <a:off x="83761" y="3657600"/>
            <a:ext cx="3259978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815FB-D199-07F9-9D0D-F23926D43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0" r="15780"/>
          <a:stretch/>
        </p:blipFill>
        <p:spPr>
          <a:xfrm>
            <a:off x="3343739" y="3657600"/>
            <a:ext cx="274016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8F743-D8EA-12AD-F6DB-C937C9D40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195"/>
          <a:stretch/>
        </p:blipFill>
        <p:spPr>
          <a:xfrm>
            <a:off x="6108096" y="3657600"/>
            <a:ext cx="325997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5887F-7E86-0E1A-41CB-1D216D63A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780"/>
          <a:stretch/>
        </p:blipFill>
        <p:spPr>
          <a:xfrm>
            <a:off x="9368074" y="3657600"/>
            <a:ext cx="2740165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EF5217-5EA8-58E8-BB20-0CDD3B91B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92198"/>
              </p:ext>
            </p:extLst>
          </p:nvPr>
        </p:nvGraphicFramePr>
        <p:xfrm>
          <a:off x="83761" y="1133091"/>
          <a:ext cx="12024480" cy="1920240"/>
        </p:xfrm>
        <a:graphic>
          <a:graphicData uri="http://schemas.openxmlformats.org/drawingml/2006/table">
            <a:tbl>
              <a:tblPr/>
              <a:tblGrid>
                <a:gridCol w="501020">
                  <a:extLst>
                    <a:ext uri="{9D8B030D-6E8A-4147-A177-3AD203B41FA5}">
                      <a16:colId xmlns:a16="http://schemas.microsoft.com/office/drawing/2014/main" val="144854529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3091628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037189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308681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3003775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881266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6945180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419719574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5042111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5831954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8589957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0896405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9229567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547506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79229715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823263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0545552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22632822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58621563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0628644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207908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1761031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85690350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25042780"/>
                    </a:ext>
                  </a:extLst>
                </a:gridCol>
              </a:tblGrid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1D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98487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Epilepsy' Frontal lobe Epilepsy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 with impaired awereness and bilateral spead'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VIMPAT 200</a:t>
                      </a:r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מ"ג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300+600'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שינויים גליוטים/אנצפלומלציה פריאטלית גבוה מימין לאחר כריתה של </a:t>
                      </a:r>
                      <a:r>
                        <a:rPr lang="en-US" sz="700" b="0">
                          <a:effectLst/>
                          <a:latin typeface="Arial" panose="020B0604020202020204" pitchFamily="34" charset="0"/>
                        </a:rPr>
                        <a:t>AVM </a:t>
                      </a:r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שדימם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Gluts changes/high -level enflums to the right after a resection of AVM that bleeds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03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12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2A0-9B2B-FD78-0DC1-FD6A5F8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DCC56-3508-3DEB-8F99-586758E5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4AF8-B8B0-E20C-71D6-79995E95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3DFB0-4EC1-B653-A5AA-B95B548C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29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5189-E5B8-EC1E-FD42-1059C584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983F4-DCA7-1C32-6B01-0E87D03D4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8672"/>
          <a:stretch/>
        </p:blipFill>
        <p:spPr>
          <a:xfrm>
            <a:off x="578" y="3657600"/>
            <a:ext cx="328968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10B65-7212-7750-2DDF-463F0D8D2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606"/>
          <a:stretch/>
        </p:blipFill>
        <p:spPr>
          <a:xfrm>
            <a:off x="3318179" y="3657600"/>
            <a:ext cx="27327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8D79B-0F15-8134-8A64-C2D2C67DB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8672"/>
          <a:stretch/>
        </p:blipFill>
        <p:spPr>
          <a:xfrm>
            <a:off x="6078838" y="3657600"/>
            <a:ext cx="328968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3B98E-7DC3-B417-6263-8468A88D8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606"/>
          <a:stretch/>
        </p:blipFill>
        <p:spPr>
          <a:xfrm>
            <a:off x="9368520" y="3657600"/>
            <a:ext cx="2732738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63B421-07B7-EEDC-8BA5-313748ADD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17919"/>
              </p:ext>
            </p:extLst>
          </p:nvPr>
        </p:nvGraphicFramePr>
        <p:xfrm>
          <a:off x="83762" y="1121109"/>
          <a:ext cx="11908152" cy="2182138"/>
        </p:xfrm>
        <a:graphic>
          <a:graphicData uri="http://schemas.openxmlformats.org/drawingml/2006/table">
            <a:tbl>
              <a:tblPr/>
              <a:tblGrid>
                <a:gridCol w="496173">
                  <a:extLst>
                    <a:ext uri="{9D8B030D-6E8A-4147-A177-3AD203B41FA5}">
                      <a16:colId xmlns:a16="http://schemas.microsoft.com/office/drawing/2014/main" val="1021133417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5328083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4385929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9425784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20963384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91133167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21932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75104310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63762345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20699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3960497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375534143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7685175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1954194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404086826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497340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865440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37522155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054628150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5083224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8163476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038280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000355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76141785"/>
                    </a:ext>
                  </a:extLst>
                </a:gridCol>
              </a:tblGrid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02606"/>
                  </a:ext>
                </a:extLst>
              </a:tr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700">
                          <a:effectLst/>
                        </a:rPr>
                        <a:t>Epilepsy(345.9) focal seizure with impaired awereness and focal to bilateral tonic clonic spread. Temporal Lobe Epilepsy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Pharmaco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resistant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 mg 1/D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600 mg 2/D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Keppra 1500 mg 2/D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גליוטי ישן קורטיקלי אוקסיפיטאלי מימין.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MTS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Oxipital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Cortical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on the right. Mts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occipital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 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7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406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5768-EE7B-BBA6-C254-17243B1C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703B9-B514-5E68-697D-5597225F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88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953B-162E-4D8D-B735-F09242D9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554B8-A767-4522-13C4-37B8428B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93E-CA62-A03B-6254-4CE261FD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Scans without lesion</a:t>
            </a:r>
          </a:p>
        </p:txBody>
      </p:sp>
    </p:spTree>
    <p:extLst>
      <p:ext uri="{BB962C8B-B14F-4D97-AF65-F5344CB8AC3E}">
        <p14:creationId xmlns:p14="http://schemas.microsoft.com/office/powerpoint/2010/main" val="1339572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F80-3B24-3D06-E27F-D494B6AA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FC55C-7FDF-4252-7478-DCFDA964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D7CAC-9AFB-56C9-0669-852B0035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FC0B3-575A-1668-A4DA-E0450A51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91AE-04CC-81BA-D8D6-031F667F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5E75-7F0B-B518-07E1-9A52156F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E0BE9-C499-95C1-2151-3E030BA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9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CCEE-B226-C40A-96F2-B4A84E3F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841E2-D69C-266A-8E42-A4E71CBC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DB54-80F3-55C6-9E64-B84B94AE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5DB0A-4D71-5789-E36A-7A4076C5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9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6501-B7AA-3F6E-FA43-CD515985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6DE9-95D8-C808-1D66-A4EE28A8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E5E11-840F-A4D5-B558-EE79FD27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33C74-1AF5-4D7C-317F-1C23AC25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ECCBD-15A6-61A0-0181-4DA376B4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B504-BCB5-A613-9987-663E4589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F105D-E914-E155-4B4C-EF1E0D34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1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3372-AEDF-94C1-3A46-50393672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DE039-D415-0C06-8F70-E9FC6507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8D0A-84FC-FF28-4320-97F5FF61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7605-DE34-62B2-6F6D-C62B5A31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C2C7C-B971-977D-8229-22A3BDC5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8513F-4DF4-7825-78EE-E2CD8597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C16AE-FEDE-8DCE-C0FA-3B4D3C02B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8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A345-C5C6-F188-2A51-6075B66E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A497E-20AE-C27E-2164-6870693A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1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7DF1-A931-B649-5D7B-B72A415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A90B2-55BF-BF3E-CE0E-7FAD45A9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A9B6-4B2A-84ED-1F1E-DFAD151D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F14A5-EAB6-283C-FBCD-5CD31935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D195-9B81-61EB-0272-D6D4145C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DB5A9-DE66-6A84-6533-6FF3496A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AE9E8-B7DB-3781-ED36-B354B235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5850-EC5A-D0DC-F986-5081A8CA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FB5A-8081-5574-983D-3D0DFD5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8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8596-7F90-B233-9E60-B747E522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B0B38-74D8-8340-1A66-B854CFBB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1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0C0-6EC8-1D78-5F21-A3D63F7C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6277D-2839-1939-DBAE-918FA399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DA7D-9BDD-F540-79F1-D6E9FDD4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C8A15-E8AB-2AA0-E23E-2644829D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DAEBE-9140-4108-A4CF-54CD3989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2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8F0D-0D93-2F2F-8AD4-B19AF8BC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3F86D-1525-37C7-CA44-DF5122D7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E984-F08C-B5B6-3322-9B00788F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37D7C-A565-C0FB-902C-F3CD3F0B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7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5BCE-FE8D-6D9E-DB56-0462397D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CD1CF-CE33-B273-F6D5-868CB358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2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4AA5-F18C-8EF0-6C19-54BFC0F8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00CBA-86F4-59E6-252D-FE68CD59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6D9F2-F8F5-BE3A-E1F2-22FFA68E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DEFDA-6A70-422A-B581-10936F98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F684A-FF90-0C6B-BFB7-4ED750B2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8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659-9232-C599-2420-0775F059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6156-B01E-796A-02A8-E9B06CD1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8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8608-3726-91DE-1385-0E528B06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F3A40-52B9-B525-EAEF-82E6D2E3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19F7-EC1B-CC6F-34D9-AA842CFD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513DB-70E9-A313-7B03-8F1109F6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AC5AD-A35F-2BC6-7FF5-8BF2242E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89BD0-AF02-1343-BB85-01112DED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22FF7-6FB7-CD6D-D369-0F6299AC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8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75CE-2969-7CFE-E1D5-67F9A1C8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22A23-70A6-4673-C5D4-6D338B65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4879-1D95-449B-2186-8600888F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F2C94-B1FB-9321-28E2-DC0A2928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3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ACB9-3CB5-CF65-E369-361F9178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D0995-A69F-278A-BDB8-81492FEB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91579-C194-FE8E-D323-ADAB7069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2E335-2AA9-5E47-42F3-305859336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E13A7-052A-6E94-1AF6-FD7E8EA0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9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3823-5F23-CAAA-65AA-891D85A1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6E6EE-88BB-4D79-1F05-BEFE72D2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D5C6-36CA-2799-D608-C0441C66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1BF9-B46B-5523-D6F6-14139997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55841" y="3643265"/>
            <a:ext cx="3267121" cy="3214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F6EC9-A536-9842-CB39-78B35069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4562"/>
          <a:stretch/>
        </p:blipFill>
        <p:spPr>
          <a:xfrm>
            <a:off x="3306266" y="3643264"/>
            <a:ext cx="2789734" cy="3214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9E867-D449-BB5D-8C10-D976301C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543"/>
          <a:stretch/>
        </p:blipFill>
        <p:spPr>
          <a:xfrm>
            <a:off x="6127002" y="3643264"/>
            <a:ext cx="3267121" cy="3214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F66A3-10C0-A244-5818-17F291CBA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4562"/>
          <a:stretch/>
        </p:blipFill>
        <p:spPr>
          <a:xfrm>
            <a:off x="9394123" y="3644823"/>
            <a:ext cx="2789734" cy="32147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FBD1DC-5D80-AB55-B3A5-0AA44ED6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11263"/>
              </p:ext>
            </p:extLst>
          </p:nvPr>
        </p:nvGraphicFramePr>
        <p:xfrm>
          <a:off x="55840" y="1126112"/>
          <a:ext cx="12026808" cy="1828800"/>
        </p:xfrm>
        <a:graphic>
          <a:graphicData uri="http://schemas.openxmlformats.org/drawingml/2006/table">
            <a:tbl>
              <a:tblPr/>
              <a:tblGrid>
                <a:gridCol w="501117">
                  <a:extLst>
                    <a:ext uri="{9D8B030D-6E8A-4147-A177-3AD203B41FA5}">
                      <a16:colId xmlns:a16="http://schemas.microsoft.com/office/drawing/2014/main" val="360322002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127369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668897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704078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528943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559959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95657221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5864287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3255043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40600004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34887429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52673764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8437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431060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970355419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74921386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912550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82121067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03643961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748901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1050540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6380168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88785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62772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48380"/>
                  </a:ext>
                </a:extLst>
              </a:tr>
              <a:tr h="10603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Myoclonic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'Myoclonus of upper limbs'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חומר לבן עמוק וקורטיקלי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superior frontal right .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Mukdim's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graphic trouble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eluk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Ukurtically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superior Frontal right.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beta and back alpha 9/s. temporal left - spike and wave T5-&gt;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6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54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9267-2253-DFDC-CE39-E260AF03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7064C-B34E-E224-CF98-A1C5EB05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4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94B-78E7-E205-F639-32BC74F4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6663C-9334-DD66-53E2-0B76353F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8DB0C-D52C-D331-34B0-55755FAD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5EC53-AF5B-EA66-29B9-9D4CAE32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4E8BE-2313-CABE-0021-BB61E142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0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679-7DA5-1A24-036C-7796657C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3D943-F127-E46F-29C2-9ACB341D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56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433E-4F14-BD67-6C1F-5633024E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A6C08-7375-BD38-7593-D67A711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4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3A7E-0D58-3DAD-A7FB-25F8C1AD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485EB-C555-D718-7EBC-10E77993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E1639-EB46-3EB7-7ADB-47540925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6ABE-9A32-AABB-BB65-A7F1631F2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5883B-FCFD-371D-6C50-C455C95C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4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A12B-CDF8-992F-784A-3F847ADE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A42C9-60AE-FC82-A627-9BC5E3B3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2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3B3B-CCE8-9EE0-26BC-FE1F76A6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B1B23-3FB8-1A14-2C71-A7A3E8D4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4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90B6-78A6-AD1F-A373-2111D899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CCAF-F819-A544-E92C-15E4638D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5BDFF-803E-CEC7-F860-6ECEC603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61152-A45B-715E-8F56-4B1D5E564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E18DE-CA2E-5606-3681-C651BA59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2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8EE0-8822-0EA4-0F12-092D104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312E4-3A7F-C603-0721-B09D5B1C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5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3D64-A924-EE8F-09CF-09D3A0C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4DADE-B959-B08A-5286-5A368077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32BD-4E1A-D96A-9E1A-86A0FEEB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F3EEC-C932-C23B-CE2E-562F252D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4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BF5-EEA0-2090-5376-1A96ED58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E16C-A1E9-28BB-AFD6-0BF05B4D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3EF48-0249-666C-C51D-7C6F25F9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8DC56-E303-D524-C681-1DC682BF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24BFE-C31A-4847-AE5A-45BAB5A8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3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D4C7-2CB3-97CC-7433-0C1DE70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1362-66F0-5100-3151-D6865CB2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2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7F1E-9710-D8FB-1D29-5FCAF0ED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892BE-F868-2776-212B-20C7D0FD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1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8446-F3D2-8B24-560E-169BA25F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23D9A-838C-5976-897E-8D086993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2D509-7F3E-753A-0933-1DEBBB25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EA36B-0E99-2CAE-AD38-55A41877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B8F0F-8813-3A86-5F6A-B0AD0277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8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52FF-1F27-F80F-3072-AACDE2C5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7F56-9C1E-1DE0-0A11-88496A43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9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3AFA-0E0B-46D7-CC4F-54123904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752A-71AB-F54F-6F4B-5F8A8915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2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DF2B-F6C6-B0F6-4C64-D5357A8B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0402-8DB8-703B-B18A-01F05B86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EB0A9-F044-CBC2-9F6F-28647B42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F9A6B-08A9-BCF3-5E04-D462A789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CECCF-2576-A077-A35B-D2F55B11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33A3-9305-202C-ED7C-1D6FDD31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BE19-DF48-09AD-5A11-D08D2FCB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9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A7C1-40C0-B5E6-57D5-012D67E6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EBA22-D9BA-A26B-1207-1BB4A7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636D-FBAF-4F13-AE72-948E58DD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82486-A8A7-F641-52C9-64CCA3B3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79DE4-4B4E-B73E-8F6C-1C64CCDC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CE02E-4209-8BF3-029B-19339EE4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94D36-E2D1-BEA5-435A-CD025FC80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E6B9-6091-F831-C1DD-A10C23DB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0A6D5-312D-ADB5-636C-9E3CDE65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0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1561-5DAB-669A-5BF6-8B4D9807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8995C-F6ED-D578-D5A3-5A39145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5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6C62-9C22-A492-5C7B-50614F03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B76C1-6288-F4D3-1F9D-968087B9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7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686A-3152-0DEE-BD42-02A3B43E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E7779-C3B4-A49A-FA16-0261FDE9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B4501-2103-5AAC-E770-6332E070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0AB-F0E9-6898-3C41-8A75388D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5B27A-646B-96DF-6EEA-DD76AA18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0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4C70-18BC-C33C-3FEA-E01556BC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A57C3-96FE-75FA-F89F-E883E8F0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04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10F4-A153-78AE-6C12-548FC34B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6CDA4-4BBF-027D-BA23-B8CEE579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2063</Words>
  <Application>Microsoft Office PowerPoint</Application>
  <PresentationFormat>Widescreen</PresentationFormat>
  <Paragraphs>766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BJ_8378</vt:lpstr>
      <vt:lpstr>BJ_8378</vt:lpstr>
      <vt:lpstr>BJ_8378</vt:lpstr>
      <vt:lpstr>BT_3007</vt:lpstr>
      <vt:lpstr>BT_3007</vt:lpstr>
      <vt:lpstr>BT_3007</vt:lpstr>
      <vt:lpstr>CH_1474</vt:lpstr>
      <vt:lpstr>CH_1474</vt:lpstr>
      <vt:lpstr>CH_1474</vt:lpstr>
      <vt:lpstr>DB_5862</vt:lpstr>
      <vt:lpstr>DB_5862</vt:lpstr>
      <vt:lpstr>DB_5862</vt:lpstr>
      <vt:lpstr>EA_0804</vt:lpstr>
      <vt:lpstr>EA_0804</vt:lpstr>
      <vt:lpstr>EA_0804</vt:lpstr>
      <vt:lpstr>GG_2211</vt:lpstr>
      <vt:lpstr>GG_2211</vt:lpstr>
      <vt:lpstr>GG_2211</vt:lpstr>
      <vt:lpstr>HY_9719</vt:lpstr>
      <vt:lpstr>HY_9719</vt:lpstr>
      <vt:lpstr>HY_9719</vt:lpstr>
      <vt:lpstr>IE_2899</vt:lpstr>
      <vt:lpstr>IE_2899</vt:lpstr>
      <vt:lpstr>IE_2899</vt:lpstr>
      <vt:lpstr>MB_1437</vt:lpstr>
      <vt:lpstr>MB_1437</vt:lpstr>
      <vt:lpstr>MB_1437</vt:lpstr>
      <vt:lpstr>ME_4933</vt:lpstr>
      <vt:lpstr>ME_4933</vt:lpstr>
      <vt:lpstr>ME_4933</vt:lpstr>
      <vt:lpstr>MH_4108</vt:lpstr>
      <vt:lpstr>MH_4108</vt:lpstr>
      <vt:lpstr>MH_4108</vt:lpstr>
      <vt:lpstr>PB_5115</vt:lpstr>
      <vt:lpstr>PB_5115</vt:lpstr>
      <vt:lpstr>PB_5115</vt:lpstr>
      <vt:lpstr>RS_7023</vt:lpstr>
      <vt:lpstr>RS_7023</vt:lpstr>
      <vt:lpstr>RS_7023</vt:lpstr>
      <vt:lpstr>TA_4648</vt:lpstr>
      <vt:lpstr>TA_4648</vt:lpstr>
      <vt:lpstr>TA_4648</vt:lpstr>
      <vt:lpstr>VA_6538</vt:lpstr>
      <vt:lpstr>VA_6538</vt:lpstr>
      <vt:lpstr>VA_6538</vt:lpstr>
      <vt:lpstr>Scans without lesion</vt:lpstr>
      <vt:lpstr>AB_1866</vt:lpstr>
      <vt:lpstr>AB_1866</vt:lpstr>
      <vt:lpstr>AB_1866</vt:lpstr>
      <vt:lpstr>AE_2898</vt:lpstr>
      <vt:lpstr>AE_2898</vt:lpstr>
      <vt:lpstr>AE_2898</vt:lpstr>
      <vt:lpstr>BN_5397</vt:lpstr>
      <vt:lpstr>BN_5397</vt:lpstr>
      <vt:lpstr>BN_5397</vt:lpstr>
      <vt:lpstr>DB_5942</vt:lpstr>
      <vt:lpstr>DB_5942</vt:lpstr>
      <vt:lpstr>DB_5942</vt:lpstr>
      <vt:lpstr>DJ_5694</vt:lpstr>
      <vt:lpstr>DJ_5694</vt:lpstr>
      <vt:lpstr>DJ_5694</vt:lpstr>
      <vt:lpstr>DM_9307</vt:lpstr>
      <vt:lpstr>DM_9307</vt:lpstr>
      <vt:lpstr>DM_9307</vt:lpstr>
      <vt:lpstr>DN_8054</vt:lpstr>
      <vt:lpstr>DN_8054</vt:lpstr>
      <vt:lpstr>DN_8054</vt:lpstr>
      <vt:lpstr>GD_0671</vt:lpstr>
      <vt:lpstr>GD_0671</vt:lpstr>
      <vt:lpstr>GD_0671</vt:lpstr>
      <vt:lpstr>GN_9876</vt:lpstr>
      <vt:lpstr>GN_9876</vt:lpstr>
      <vt:lpstr>GN_9876</vt:lpstr>
      <vt:lpstr>HS_4511</vt:lpstr>
      <vt:lpstr>HS_4511</vt:lpstr>
      <vt:lpstr>HS_4511</vt:lpstr>
      <vt:lpstr>IR_5953</vt:lpstr>
      <vt:lpstr>IR_5953</vt:lpstr>
      <vt:lpstr>IR_5953</vt:lpstr>
      <vt:lpstr>LL_0265</vt:lpstr>
      <vt:lpstr>LL_0265</vt:lpstr>
      <vt:lpstr>LL_0265</vt:lpstr>
      <vt:lpstr>LY_2476</vt:lpstr>
      <vt:lpstr>LY_2476</vt:lpstr>
      <vt:lpstr>LY_2476</vt:lpstr>
      <vt:lpstr>SB_9785</vt:lpstr>
      <vt:lpstr>SB_9785</vt:lpstr>
      <vt:lpstr>SB_9785</vt:lpstr>
      <vt:lpstr>SH_1959</vt:lpstr>
      <vt:lpstr>SH_1959</vt:lpstr>
      <vt:lpstr>SH_1959</vt:lpstr>
      <vt:lpstr>WS_7206</vt:lpstr>
      <vt:lpstr>WS_7206</vt:lpstr>
      <vt:lpstr>WS_7206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BJ_8378</dc:title>
  <dc:creator>Sheida Mirloo</dc:creator>
  <cp:lastModifiedBy>Sheida Mirloo</cp:lastModifiedBy>
  <cp:revision>12</cp:revision>
  <dcterms:created xsi:type="dcterms:W3CDTF">2023-06-20T15:54:38Z</dcterms:created>
  <dcterms:modified xsi:type="dcterms:W3CDTF">2023-06-20T17:43:44Z</dcterms:modified>
</cp:coreProperties>
</file>